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8"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353D"/>
    <a:srgbClr val="2D3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3" d="100"/>
          <a:sy n="83" d="100"/>
        </p:scale>
        <p:origin x="60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11/4/2020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11/4/2020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11/4/2020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11/4/2020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11/4/2020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11/4/2020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11/4/2020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11/4/2020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11/4/2020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11/4/2020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11/4/2020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11/4/2020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0AEA7-4F1C-4BFF-BADF-F43D121AF43C}"/>
              </a:ext>
            </a:extLst>
          </p:cNvPr>
          <p:cNvSpPr>
            <a:spLocks noGrp="1"/>
          </p:cNvSpPr>
          <p:nvPr>
            <p:ph type="ctrTitle"/>
          </p:nvPr>
        </p:nvSpPr>
        <p:spPr>
          <a:xfrm>
            <a:off x="-554181" y="1390349"/>
            <a:ext cx="9264072" cy="2268559"/>
          </a:xfrm>
        </p:spPr>
        <p:txBody>
          <a:bodyPr>
            <a:normAutofit/>
          </a:bodyPr>
          <a:lstStyle/>
          <a:p>
            <a:r>
              <a:rPr lang="en-IN" dirty="0">
                <a:latin typeface="Tw Cen MT" panose="020B0602020104020603" pitchFamily="34" charset="0"/>
              </a:rPr>
              <a:t>Research On Intellectual Property</a:t>
            </a:r>
          </a:p>
        </p:txBody>
      </p:sp>
      <p:sp>
        <p:nvSpPr>
          <p:cNvPr id="6" name="Rectangle 5">
            <a:extLst>
              <a:ext uri="{FF2B5EF4-FFF2-40B4-BE49-F238E27FC236}">
                <a16:creationId xmlns:a16="http://schemas.microsoft.com/office/drawing/2014/main" id="{876D4AB4-BD6F-4C2E-B5BD-649DE4D10138}"/>
              </a:ext>
            </a:extLst>
          </p:cNvPr>
          <p:cNvSpPr/>
          <p:nvPr/>
        </p:nvSpPr>
        <p:spPr>
          <a:xfrm>
            <a:off x="2078182" y="3362036"/>
            <a:ext cx="757382" cy="295564"/>
          </a:xfrm>
          <a:prstGeom prst="rect">
            <a:avLst/>
          </a:prstGeom>
          <a:solidFill>
            <a:srgbClr val="2D363D"/>
          </a:solidFill>
          <a:ln>
            <a:solidFill>
              <a:srgbClr val="2D35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B6D0FDC-E67B-4D01-AF39-93E91696E0C4}"/>
              </a:ext>
            </a:extLst>
          </p:cNvPr>
          <p:cNvSpPr txBox="1"/>
          <p:nvPr/>
        </p:nvSpPr>
        <p:spPr>
          <a:xfrm>
            <a:off x="4006272" y="4636654"/>
            <a:ext cx="4583545" cy="954107"/>
          </a:xfrm>
          <a:prstGeom prst="rect">
            <a:avLst/>
          </a:prstGeom>
          <a:noFill/>
        </p:spPr>
        <p:txBody>
          <a:bodyPr wrap="square" rtlCol="0">
            <a:spAutoFit/>
          </a:bodyPr>
          <a:lstStyle/>
          <a:p>
            <a:pPr algn="r"/>
            <a:r>
              <a:rPr lang="en-IN" sz="2800" dirty="0">
                <a:latin typeface="Tw Cen MT Condensed" panose="020B0606020104020203" pitchFamily="34" charset="0"/>
              </a:rPr>
              <a:t>Smith Dabreo 8382</a:t>
            </a:r>
          </a:p>
          <a:p>
            <a:pPr algn="r"/>
            <a:r>
              <a:rPr lang="en-IN" sz="2800" dirty="0" err="1">
                <a:latin typeface="Tw Cen MT Condensed" panose="020B0606020104020203" pitchFamily="34" charset="0"/>
              </a:rPr>
              <a:t>Shaleel</a:t>
            </a:r>
            <a:r>
              <a:rPr lang="en-IN" sz="2800" dirty="0">
                <a:latin typeface="Tw Cen MT Condensed" panose="020B0606020104020203" pitchFamily="34" charset="0"/>
              </a:rPr>
              <a:t> Rodrigues 8423</a:t>
            </a:r>
          </a:p>
        </p:txBody>
      </p:sp>
      <p:pic>
        <p:nvPicPr>
          <p:cNvPr id="5122" name="Picture 2" descr="Vietnamese Intellectual Property Translation Services | GTE Localize">
            <a:extLst>
              <a:ext uri="{FF2B5EF4-FFF2-40B4-BE49-F238E27FC236}">
                <a16:creationId xmlns:a16="http://schemas.microsoft.com/office/drawing/2014/main" id="{798E8A8E-2C95-4D81-B71A-7DC154B869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45469" y1="61111" x2="45469" y2="61111"/>
                        <a14:foregroundMark x1="40990" y1="57870" x2="40990" y2="57870"/>
                        <a14:foregroundMark x1="48490" y1="88704" x2="62083" y2="89630"/>
                        <a14:foregroundMark x1="49688" y1="84815" x2="49688" y2="84815"/>
                        <a14:foregroundMark x1="21823" y1="42315" x2="21823" y2="42315"/>
                        <a14:foregroundMark x1="24792" y1="27500" x2="24792" y2="27500"/>
                        <a14:foregroundMark x1="26042" y1="31019" x2="26042" y2="31019"/>
                        <a14:foregroundMark x1="25469" y1="21204" x2="25469" y2="21204"/>
                        <a14:foregroundMark x1="19010" y1="32593" x2="19010" y2="32593"/>
                        <a14:foregroundMark x1="17917" y1="29630" x2="17604" y2="28056"/>
                        <a14:foregroundMark x1="16146" y1="16204" x2="16146" y2="16204"/>
                        <a14:foregroundMark x1="16198" y1="19444" x2="16198" y2="19444"/>
                        <a14:foregroundMark x1="11615" y1="48981" x2="9010" y2="44074"/>
                        <a14:foregroundMark x1="8229" y1="33519" x2="8229" y2="33519"/>
                        <a14:foregroundMark x1="8333" y1="35000" x2="8333" y2="35000"/>
                        <a14:foregroundMark x1="8281" y1="31481" x2="8281" y2="31481"/>
                        <a14:foregroundMark x1="7917" y1="21759" x2="7917" y2="21759"/>
                        <a14:foregroundMark x1="7448" y1="6481" x2="7760" y2="14630"/>
                        <a14:foregroundMark x1="15000" y1="1389" x2="15000" y2="1389"/>
                        <a14:foregroundMark x1="25781" y1="12407" x2="25781" y2="12407"/>
                        <a14:foregroundMark x1="34635" y1="10370" x2="34635" y2="10370"/>
                        <a14:foregroundMark x1="49635" y1="7315" x2="49635" y2="7315"/>
                        <a14:foregroundMark x1="63385" y1="11296" x2="63385" y2="11296"/>
                        <a14:foregroundMark x1="64635" y1="24630" x2="64635" y2="24630"/>
                        <a14:foregroundMark x1="63854" y1="23333" x2="63854" y2="23333"/>
                        <a14:foregroundMark x1="63594" y1="3241" x2="63594" y2="3241"/>
                        <a14:foregroundMark x1="73281" y1="3056" x2="73281" y2="3056"/>
                        <a14:foregroundMark x1="72969" y1="22130" x2="72969" y2="22130"/>
                        <a14:foregroundMark x1="73438" y1="8981" x2="73438" y2="8981"/>
                        <a14:foregroundMark x1="73385" y1="12685" x2="73385" y2="12685"/>
                        <a14:foregroundMark x1="81458" y1="9259" x2="81458" y2="9259"/>
                        <a14:foregroundMark x1="90313" y1="16204" x2="90313" y2="16204"/>
                        <a14:foregroundMark x1="92969" y1="41574" x2="92969" y2="41574"/>
                        <a14:foregroundMark x1="92552" y1="41296" x2="92240" y2="40185"/>
                        <a14:foregroundMark x1="90104" y1="37500" x2="92448" y2="45556"/>
                        <a14:foregroundMark x1="48958" y1="39444" x2="50573" y2="60648"/>
                        <a14:foregroundMark x1="38229" y1="37685" x2="38229" y2="37685"/>
                        <a14:foregroundMark x1="90781" y1="31296" x2="90781" y2="31296"/>
                        <a14:foregroundMark x1="90781" y1="26296" x2="90781" y2="26296"/>
                        <a14:foregroundMark x1="91771" y1="33426" x2="91771" y2="33426"/>
                        <a14:foregroundMark x1="48646" y1="17037" x2="48646" y2="17037"/>
                        <a14:foregroundMark x1="49740" y1="4444" x2="49740" y2="4444"/>
                        <a14:foregroundMark x1="44688" y1="67500" x2="44688" y2="67500"/>
                        <a14:foregroundMark x1="49844" y1="71852" x2="49844" y2="71852"/>
                        <a14:foregroundMark x1="56563" y1="68611" x2="56563" y2="68611"/>
                        <a14:foregroundMark x1="58073" y1="57130" x2="58073" y2="57130"/>
                        <a14:foregroundMark x1="55781" y1="46667" x2="55781" y2="46667"/>
                        <a14:foregroundMark x1="48854" y1="36944" x2="48854" y2="36944"/>
                        <a14:foregroundMark x1="44427" y1="47407" x2="44427" y2="47407"/>
                        <a14:foregroundMark x1="53490" y1="82778" x2="53490" y2="82778"/>
                        <a14:foregroundMark x1="81146" y1="2593" x2="81146" y2="2593"/>
                        <a14:foregroundMark x1="85000" y1="30648" x2="85000" y2="30648"/>
                        <a14:foregroundMark x1="81927" y1="20000" x2="81927" y2="20000"/>
                        <a14:backgroundMark x1="18542" y1="46204" x2="23854" y2="56852"/>
                        <a14:backgroundMark x1="10521" y1="74259" x2="38073" y2="47037"/>
                        <a14:backgroundMark x1="37500" y1="8611" x2="45833" y2="32593"/>
                        <a14:backgroundMark x1="51615" y1="5926" x2="76198" y2="97130"/>
                        <a14:backgroundMark x1="30000" y1="53426" x2="29531" y2="94630"/>
                        <a14:backgroundMark x1="32344" y1="71019" x2="65833" y2="81759"/>
                        <a14:backgroundMark x1="27917" y1="8796" x2="29531" y2="56111"/>
                        <a14:backgroundMark x1="71667" y1="6574" x2="67760" y2="45556"/>
                        <a14:backgroundMark x1="42344" y1="15185" x2="41406" y2="37593"/>
                        <a14:backgroundMark x1="44844" y1="38333" x2="34271" y2="61481"/>
                        <a14:backgroundMark x1="76927" y1="69907" x2="80469" y2="35463"/>
                        <a14:backgroundMark x1="20208" y1="5648" x2="20833" y2="10463"/>
                        <a14:backgroundMark x1="77760" y1="11019" x2="78646" y2="25648"/>
                        <a14:backgroundMark x1="45781" y1="43981" x2="42813" y2="30741"/>
                        <a14:backgroundMark x1="53490" y1="44722" x2="56927" y2="31296"/>
                        <a14:backgroundMark x1="55990" y1="53241" x2="60104" y2="52130"/>
                        <a14:backgroundMark x1="55677" y1="63241" x2="61875" y2="65370"/>
                        <a14:backgroundMark x1="51615" y1="70278" x2="53802" y2="73611"/>
                        <a14:backgroundMark x1="43125" y1="74630" x2="46302" y2="70926"/>
                        <a14:backgroundMark x1="47500" y1="80185" x2="47500" y2="80185"/>
                        <a14:backgroundMark x1="45677" y1="82315" x2="45677" y2="82315"/>
                        <a14:backgroundMark x1="46042" y1="82778" x2="48594" y2="83241"/>
                        <a14:backgroundMark x1="51823" y1="82222" x2="55365" y2="80093"/>
                        <a14:backgroundMark x1="36042" y1="87500" x2="31927" y2="84074"/>
                        <a14:backgroundMark x1="30104" y1="85648" x2="37396" y2="95370"/>
                        <a14:backgroundMark x1="54740" y1="99074" x2="34688" y2="97130"/>
                        <a14:backgroundMark x1="56302" y1="98519" x2="56302" y2="98519"/>
                        <a14:backgroundMark x1="57344" y1="98519" x2="57344" y2="98519"/>
                        <a14:backgroundMark x1="60417" y1="98981" x2="60417" y2="98981"/>
                        <a14:backgroundMark x1="60729" y1="99444" x2="60729" y2="99444"/>
                        <a14:backgroundMark x1="48594" y1="68981" x2="44740" y2="81759"/>
                        <a14:backgroundMark x1="40260" y1="53796" x2="44688" y2="52778"/>
                        <a14:backgroundMark x1="45781" y1="46204" x2="44896" y2="44907"/>
                        <a14:backgroundMark x1="43854" y1="63056" x2="38177" y2="65278"/>
                        <a14:backgroundMark x1="46771" y1="69167" x2="48229" y2="78704"/>
                        <a14:backgroundMark x1="53125" y1="69630" x2="53594" y2="72963"/>
                        <a14:backgroundMark x1="56354" y1="59074" x2="58438" y2="62870"/>
                        <a14:backgroundMark x1="54844" y1="50556" x2="56198" y2="62037"/>
                        <a14:backgroundMark x1="43594" y1="86111" x2="43594" y2="86111"/>
                      </a14:backgroundRemoval>
                    </a14:imgEffect>
                  </a14:imgLayer>
                </a14:imgProps>
              </a:ext>
              <a:ext uri="{28A0092B-C50C-407E-A947-70E740481C1C}">
                <a14:useLocalDpi xmlns:a14="http://schemas.microsoft.com/office/drawing/2010/main" val="0"/>
              </a:ext>
            </a:extLst>
          </a:blip>
          <a:srcRect/>
          <a:stretch>
            <a:fillRect/>
          </a:stretch>
        </p:blipFill>
        <p:spPr bwMode="auto">
          <a:xfrm>
            <a:off x="964969" y="2230581"/>
            <a:ext cx="4971011" cy="279619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6DFBB36-30C6-48AE-97C0-1E3EFBEC37C9}"/>
              </a:ext>
            </a:extLst>
          </p:cNvPr>
          <p:cNvCxnSpPr>
            <a:cxnSpLocks/>
          </p:cNvCxnSpPr>
          <p:nvPr/>
        </p:nvCxnSpPr>
        <p:spPr>
          <a:xfrm>
            <a:off x="1155469" y="2232660"/>
            <a:ext cx="7434348"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9B5833F0-58A0-4256-9DD4-3DF2C33D278C}"/>
              </a:ext>
            </a:extLst>
          </p:cNvPr>
          <p:cNvCxnSpPr>
            <a:cxnSpLocks/>
          </p:cNvCxnSpPr>
          <p:nvPr/>
        </p:nvCxnSpPr>
        <p:spPr>
          <a:xfrm>
            <a:off x="5935980" y="3124200"/>
            <a:ext cx="2653837"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73435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230D32-3EBA-4534-A953-86B2DF1F3BD6}"/>
              </a:ext>
            </a:extLst>
          </p:cNvPr>
          <p:cNvSpPr txBox="1"/>
          <p:nvPr/>
        </p:nvSpPr>
        <p:spPr>
          <a:xfrm>
            <a:off x="1016000" y="41104"/>
            <a:ext cx="6096000" cy="584775"/>
          </a:xfrm>
          <a:prstGeom prst="rect">
            <a:avLst/>
          </a:prstGeom>
          <a:noFill/>
        </p:spPr>
        <p:txBody>
          <a:bodyPr wrap="square">
            <a:spAutoFit/>
          </a:bodyPr>
          <a:lstStyle/>
          <a:p>
            <a:r>
              <a:rPr lang="en-IN" sz="3200" b="1" dirty="0">
                <a:latin typeface="Tw Cen MT" panose="020B0602020104020603" pitchFamily="34" charset="0"/>
              </a:rPr>
              <a:t>Trade Secrets:</a:t>
            </a:r>
            <a:endParaRPr lang="en-IN" sz="3200" b="1" dirty="0">
              <a:latin typeface="Tw Cen MT Condensed" panose="020B0606020104020203" pitchFamily="34" charset="0"/>
            </a:endParaRPr>
          </a:p>
        </p:txBody>
      </p:sp>
      <p:sp>
        <p:nvSpPr>
          <p:cNvPr id="11" name="TextBox 10">
            <a:extLst>
              <a:ext uri="{FF2B5EF4-FFF2-40B4-BE49-F238E27FC236}">
                <a16:creationId xmlns:a16="http://schemas.microsoft.com/office/drawing/2014/main" id="{0BBAB9C1-1351-4B05-ABD9-D85E56BD3B5B}"/>
              </a:ext>
            </a:extLst>
          </p:cNvPr>
          <p:cNvSpPr txBox="1"/>
          <p:nvPr/>
        </p:nvSpPr>
        <p:spPr>
          <a:xfrm>
            <a:off x="1209962" y="525890"/>
            <a:ext cx="10298547" cy="1384995"/>
          </a:xfrm>
          <a:prstGeom prst="rect">
            <a:avLst/>
          </a:prstGeom>
          <a:noFill/>
        </p:spPr>
        <p:txBody>
          <a:bodyPr wrap="square">
            <a:spAutoFit/>
          </a:bodyPr>
          <a:lstStyle/>
          <a:p>
            <a:r>
              <a:rPr lang="en-US" sz="2800" dirty="0">
                <a:latin typeface="Tw Cen MT Condensed" panose="020B0606020104020203" pitchFamily="34" charset="0"/>
              </a:rPr>
              <a:t>Practice or process of a company that is generally not known outside of the company. This gives the company an economic advantage over its competitors and is often a product of internal research and development.</a:t>
            </a:r>
            <a:endParaRPr lang="en-IN" sz="2800" dirty="0">
              <a:latin typeface="Tw Cen MT Condensed" panose="020B0606020104020203" pitchFamily="34" charset="0"/>
            </a:endParaRPr>
          </a:p>
        </p:txBody>
      </p:sp>
      <p:grpSp>
        <p:nvGrpSpPr>
          <p:cNvPr id="16" name="Group 15">
            <a:extLst>
              <a:ext uri="{FF2B5EF4-FFF2-40B4-BE49-F238E27FC236}">
                <a16:creationId xmlns:a16="http://schemas.microsoft.com/office/drawing/2014/main" id="{414CFD6E-A4A7-4450-9654-B7B51FB7842D}"/>
              </a:ext>
            </a:extLst>
          </p:cNvPr>
          <p:cNvGrpSpPr/>
          <p:nvPr/>
        </p:nvGrpSpPr>
        <p:grpSpPr>
          <a:xfrm>
            <a:off x="2528451" y="1745192"/>
            <a:ext cx="7135094" cy="3894236"/>
            <a:chOff x="2528451" y="1579986"/>
            <a:chExt cx="7135094" cy="3894236"/>
          </a:xfrm>
        </p:grpSpPr>
        <p:pic>
          <p:nvPicPr>
            <p:cNvPr id="3" name="Picture 2">
              <a:extLst>
                <a:ext uri="{FF2B5EF4-FFF2-40B4-BE49-F238E27FC236}">
                  <a16:creationId xmlns:a16="http://schemas.microsoft.com/office/drawing/2014/main" id="{B6C27A70-DB2B-43BE-B41A-DECF2EF95BAC}"/>
                </a:ext>
              </a:extLst>
            </p:cNvPr>
            <p:cNvPicPr>
              <a:picLocks noChangeAspect="1"/>
            </p:cNvPicPr>
            <p:nvPr/>
          </p:nvPicPr>
          <p:blipFill rotWithShape="1">
            <a:blip r:embed="rId2"/>
            <a:srcRect l="10000" t="30708" r="37727" b="25387"/>
            <a:stretch/>
          </p:blipFill>
          <p:spPr>
            <a:xfrm>
              <a:off x="2528451" y="2103206"/>
              <a:ext cx="7135094" cy="3371016"/>
            </a:xfrm>
            <a:prstGeom prst="rect">
              <a:avLst/>
            </a:prstGeom>
          </p:spPr>
        </p:pic>
        <p:sp>
          <p:nvSpPr>
            <p:cNvPr id="13" name="TextBox 12">
              <a:extLst>
                <a:ext uri="{FF2B5EF4-FFF2-40B4-BE49-F238E27FC236}">
                  <a16:creationId xmlns:a16="http://schemas.microsoft.com/office/drawing/2014/main" id="{EE68698B-1415-4575-812F-DE519246CCD5}"/>
                </a:ext>
              </a:extLst>
            </p:cNvPr>
            <p:cNvSpPr txBox="1"/>
            <p:nvPr/>
          </p:nvSpPr>
          <p:spPr>
            <a:xfrm>
              <a:off x="3048000" y="1579986"/>
              <a:ext cx="6096000" cy="523220"/>
            </a:xfrm>
            <a:prstGeom prst="rect">
              <a:avLst/>
            </a:prstGeom>
            <a:noFill/>
          </p:spPr>
          <p:txBody>
            <a:bodyPr wrap="square">
              <a:spAutoFit/>
            </a:bodyPr>
            <a:lstStyle/>
            <a:p>
              <a:pPr algn="ctr"/>
              <a:r>
                <a:rPr lang="en-US" sz="2800" dirty="0">
                  <a:latin typeface="Tw Cen MT Condensed" panose="020B0606020104020203" pitchFamily="34" charset="0"/>
                </a:rPr>
                <a:t>Things Covered By Trade Secrets:</a:t>
              </a:r>
              <a:endParaRPr lang="en-IN" sz="2800" dirty="0"/>
            </a:p>
          </p:txBody>
        </p:sp>
      </p:grpSp>
      <p:sp>
        <p:nvSpPr>
          <p:cNvPr id="15" name="TextBox 14">
            <a:extLst>
              <a:ext uri="{FF2B5EF4-FFF2-40B4-BE49-F238E27FC236}">
                <a16:creationId xmlns:a16="http://schemas.microsoft.com/office/drawing/2014/main" id="{D93B78B7-6F43-4220-BBB1-663360958BFA}"/>
              </a:ext>
            </a:extLst>
          </p:cNvPr>
          <p:cNvSpPr txBox="1"/>
          <p:nvPr/>
        </p:nvSpPr>
        <p:spPr>
          <a:xfrm>
            <a:off x="1209962" y="5755067"/>
            <a:ext cx="9772073" cy="954107"/>
          </a:xfrm>
          <a:prstGeom prst="rect">
            <a:avLst/>
          </a:prstGeom>
          <a:noFill/>
        </p:spPr>
        <p:txBody>
          <a:bodyPr wrap="square">
            <a:spAutoFit/>
          </a:bodyPr>
          <a:lstStyle/>
          <a:p>
            <a:r>
              <a:rPr lang="en-US" sz="2800" dirty="0">
                <a:latin typeface="Tw Cen MT Condensed" panose="020B0606020104020203" pitchFamily="34" charset="0"/>
              </a:rPr>
              <a:t>Examples:   The secret  of Coca-Cola</a:t>
            </a:r>
          </a:p>
          <a:p>
            <a:r>
              <a:rPr lang="en-US" sz="2800" dirty="0">
                <a:latin typeface="Tw Cen MT Condensed" panose="020B0606020104020203" pitchFamily="34" charset="0"/>
              </a:rPr>
              <a:t>		      The Google Search algorithm</a:t>
            </a:r>
          </a:p>
        </p:txBody>
      </p:sp>
    </p:spTree>
    <p:extLst>
      <p:ext uri="{BB962C8B-B14F-4D97-AF65-F5344CB8AC3E}">
        <p14:creationId xmlns:p14="http://schemas.microsoft.com/office/powerpoint/2010/main" val="426945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24F2A-DA74-4414-B9D6-371B50E144E2}"/>
              </a:ext>
            </a:extLst>
          </p:cNvPr>
          <p:cNvSpPr txBox="1"/>
          <p:nvPr/>
        </p:nvSpPr>
        <p:spPr>
          <a:xfrm>
            <a:off x="1080654" y="0"/>
            <a:ext cx="9725891" cy="1077218"/>
          </a:xfrm>
          <a:prstGeom prst="rect">
            <a:avLst/>
          </a:prstGeom>
          <a:noFill/>
        </p:spPr>
        <p:txBody>
          <a:bodyPr wrap="square">
            <a:spAutoFit/>
          </a:bodyPr>
          <a:lstStyle/>
          <a:p>
            <a:r>
              <a:rPr lang="en-IN" sz="3200" b="1" dirty="0">
                <a:latin typeface="Tw Cen MT" panose="020B0602020104020603" pitchFamily="34" charset="0"/>
              </a:rPr>
              <a:t>Getting this protections may seem tedious, Right?</a:t>
            </a:r>
          </a:p>
          <a:p>
            <a:r>
              <a:rPr lang="en-IN" sz="3200" b="1" dirty="0">
                <a:latin typeface="Tw Cen MT" panose="020B0602020104020603" pitchFamily="34" charset="0"/>
              </a:rPr>
              <a:t>- but its not.</a:t>
            </a:r>
            <a:endParaRPr lang="en-IN" sz="3200" b="1" dirty="0">
              <a:latin typeface="Tw Cen MT Condensed" panose="020B0606020104020203" pitchFamily="34" charset="0"/>
            </a:endParaRPr>
          </a:p>
        </p:txBody>
      </p:sp>
      <p:sp>
        <p:nvSpPr>
          <p:cNvPr id="5" name="TextBox 4">
            <a:extLst>
              <a:ext uri="{FF2B5EF4-FFF2-40B4-BE49-F238E27FC236}">
                <a16:creationId xmlns:a16="http://schemas.microsoft.com/office/drawing/2014/main" id="{52605137-1943-4E1B-8381-68EAC0AEE424}"/>
              </a:ext>
            </a:extLst>
          </p:cNvPr>
          <p:cNvSpPr txBox="1"/>
          <p:nvPr/>
        </p:nvSpPr>
        <p:spPr>
          <a:xfrm>
            <a:off x="1274618" y="1154698"/>
            <a:ext cx="10002982" cy="3108543"/>
          </a:xfrm>
          <a:prstGeom prst="rect">
            <a:avLst/>
          </a:prstGeom>
          <a:noFill/>
        </p:spPr>
        <p:txBody>
          <a:bodyPr wrap="square">
            <a:spAutoFit/>
          </a:bodyPr>
          <a:lstStyle/>
          <a:p>
            <a:r>
              <a:rPr lang="en-US" sz="2800" dirty="0">
                <a:latin typeface="Tw Cen MT Condensed" panose="020B0606020104020203" pitchFamily="34" charset="0"/>
              </a:rPr>
              <a:t>Here’s where Technology Transfer or T2 comes in</a:t>
            </a:r>
            <a:r>
              <a:rPr lang="en-IN" sz="2800" dirty="0">
                <a:latin typeface="Tw Cen MT Condensed" panose="020B0606020104020203" pitchFamily="34" charset="0"/>
              </a:rPr>
              <a:t> </a:t>
            </a:r>
          </a:p>
          <a:p>
            <a:pPr marL="457200" indent="-457200">
              <a:buFont typeface="Arial" panose="020B0604020202020204" pitchFamily="34" charset="0"/>
              <a:buChar char="•"/>
            </a:pPr>
            <a:r>
              <a:rPr lang="en-US" sz="2800" dirty="0">
                <a:latin typeface="Tw Cen MT Condensed" panose="020B0606020104020203" pitchFamily="34" charset="0"/>
              </a:rPr>
              <a:t>T2 helps negotiate the use , sharing and assigning of IP so that companies and individuals can use government technology or a joined project between private sector and the government can take place.</a:t>
            </a:r>
          </a:p>
          <a:p>
            <a:endParaRPr lang="en-US" sz="2800" dirty="0">
              <a:latin typeface="Tw Cen MT Condensed" panose="020B0606020104020203" pitchFamily="34" charset="0"/>
            </a:endParaRPr>
          </a:p>
          <a:p>
            <a:pPr marL="457200" indent="-457200">
              <a:buFont typeface="Arial" panose="020B0604020202020204" pitchFamily="34" charset="0"/>
              <a:buChar char="•"/>
            </a:pPr>
            <a:r>
              <a:rPr lang="en-US" sz="2800" dirty="0">
                <a:latin typeface="Tw Cen MT Condensed" panose="020B0606020104020203" pitchFamily="34" charset="0"/>
              </a:rPr>
              <a:t>T2 can make it easy to license a patent or share confidential information so both parties can help each other solve problems or create new products</a:t>
            </a:r>
          </a:p>
        </p:txBody>
      </p:sp>
      <p:grpSp>
        <p:nvGrpSpPr>
          <p:cNvPr id="10" name="Group 9">
            <a:extLst>
              <a:ext uri="{FF2B5EF4-FFF2-40B4-BE49-F238E27FC236}">
                <a16:creationId xmlns:a16="http://schemas.microsoft.com/office/drawing/2014/main" id="{E1C7927F-60DE-4DC7-B6EF-D150C44790A9}"/>
              </a:ext>
            </a:extLst>
          </p:cNvPr>
          <p:cNvGrpSpPr/>
          <p:nvPr/>
        </p:nvGrpSpPr>
        <p:grpSpPr>
          <a:xfrm>
            <a:off x="1580111" y="4340721"/>
            <a:ext cx="9226434" cy="2527200"/>
            <a:chOff x="1580111" y="4261952"/>
            <a:chExt cx="9226434" cy="2527200"/>
          </a:xfrm>
        </p:grpSpPr>
        <p:pic>
          <p:nvPicPr>
            <p:cNvPr id="7" name="Picture 6">
              <a:extLst>
                <a:ext uri="{FF2B5EF4-FFF2-40B4-BE49-F238E27FC236}">
                  <a16:creationId xmlns:a16="http://schemas.microsoft.com/office/drawing/2014/main" id="{C52BA266-2353-4934-A2CE-915A2D0A256E}"/>
                </a:ext>
              </a:extLst>
            </p:cNvPr>
            <p:cNvPicPr>
              <a:picLocks noChangeAspect="1"/>
            </p:cNvPicPr>
            <p:nvPr/>
          </p:nvPicPr>
          <p:blipFill>
            <a:blip r:embed="rId2"/>
            <a:stretch>
              <a:fillRect/>
            </a:stretch>
          </p:blipFill>
          <p:spPr>
            <a:xfrm>
              <a:off x="1580111" y="4261952"/>
              <a:ext cx="4490508" cy="2525911"/>
            </a:xfrm>
            <a:prstGeom prst="rect">
              <a:avLst/>
            </a:prstGeom>
          </p:spPr>
        </p:pic>
        <p:pic>
          <p:nvPicPr>
            <p:cNvPr id="9" name="Picture 8">
              <a:extLst>
                <a:ext uri="{FF2B5EF4-FFF2-40B4-BE49-F238E27FC236}">
                  <a16:creationId xmlns:a16="http://schemas.microsoft.com/office/drawing/2014/main" id="{4CBE1305-1491-4736-8826-5F26C80311E2}"/>
                </a:ext>
              </a:extLst>
            </p:cNvPr>
            <p:cNvPicPr>
              <a:picLocks noChangeAspect="1"/>
            </p:cNvPicPr>
            <p:nvPr/>
          </p:nvPicPr>
          <p:blipFill>
            <a:blip r:embed="rId3"/>
            <a:stretch>
              <a:fillRect/>
            </a:stretch>
          </p:blipFill>
          <p:spPr>
            <a:xfrm>
              <a:off x="5868785" y="4261952"/>
              <a:ext cx="4937760" cy="2527200"/>
            </a:xfrm>
            <a:prstGeom prst="rect">
              <a:avLst/>
            </a:prstGeom>
          </p:spPr>
        </p:pic>
      </p:grpSp>
    </p:spTree>
    <p:extLst>
      <p:ext uri="{BB962C8B-B14F-4D97-AF65-F5344CB8AC3E}">
        <p14:creationId xmlns:p14="http://schemas.microsoft.com/office/powerpoint/2010/main" val="2221596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BD267A-0E94-479E-A5BA-5A648108B419}"/>
              </a:ext>
            </a:extLst>
          </p:cNvPr>
          <p:cNvSpPr txBox="1"/>
          <p:nvPr/>
        </p:nvSpPr>
        <p:spPr>
          <a:xfrm>
            <a:off x="1379220" y="662940"/>
            <a:ext cx="7932420" cy="584775"/>
          </a:xfrm>
          <a:prstGeom prst="rect">
            <a:avLst/>
          </a:prstGeom>
          <a:noFill/>
        </p:spPr>
        <p:txBody>
          <a:bodyPr wrap="square" rtlCol="0">
            <a:spAutoFit/>
          </a:bodyPr>
          <a:lstStyle/>
          <a:p>
            <a:r>
              <a:rPr lang="en-IN" sz="3200" b="1" dirty="0">
                <a:latin typeface="Tw Cen MT" panose="020B0602020104020603" pitchFamily="34" charset="0"/>
              </a:rPr>
              <a:t>Conclusion</a:t>
            </a:r>
          </a:p>
        </p:txBody>
      </p:sp>
      <p:sp>
        <p:nvSpPr>
          <p:cNvPr id="5" name="TextBox 4">
            <a:extLst>
              <a:ext uri="{FF2B5EF4-FFF2-40B4-BE49-F238E27FC236}">
                <a16:creationId xmlns:a16="http://schemas.microsoft.com/office/drawing/2014/main" id="{9E4F77F8-4D60-4398-A05F-C4EA28A4E4A3}"/>
              </a:ext>
            </a:extLst>
          </p:cNvPr>
          <p:cNvSpPr txBox="1"/>
          <p:nvPr/>
        </p:nvSpPr>
        <p:spPr>
          <a:xfrm>
            <a:off x="1142192" y="1663007"/>
            <a:ext cx="9907616"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w Cen MT Condensed" panose="020B0606020104020203" pitchFamily="34" charset="0"/>
              </a:rPr>
              <a:t>Intellectual property (IP) is a category of property that includes intangible creations of the human intellect, and primarily encompasses copyrights, patents, and trademarks. It also includes other types of rights, such as publicity rights, moral rights, and rights against unfair competition.</a:t>
            </a:r>
          </a:p>
          <a:p>
            <a:pPr marL="285750" indent="-285750">
              <a:buFont typeface="Arial" panose="020B0604020202020204" pitchFamily="34" charset="0"/>
              <a:buChar char="•"/>
            </a:pPr>
            <a:r>
              <a:rPr lang="en-US" sz="2800" dirty="0">
                <a:latin typeface="Tw Cen MT Condensed" panose="020B0606020104020203" pitchFamily="34" charset="0"/>
              </a:rPr>
              <a:t>The main purpose of intellectual property law is to encourage the creation of a large variety of intellectual goods. This gives economic incentive for their creation, because it allows people to profit from the information and intellectual goods they create. These economic incentives are expected to stimulate innovation and contribute to the technological progress of countries, which depends on the extent of protection granted to innovators.</a:t>
            </a:r>
            <a:endParaRPr lang="en-IN" sz="2800" dirty="0">
              <a:latin typeface="Tw Cen MT Condensed" panose="020B0606020104020203" pitchFamily="34" charset="0"/>
            </a:endParaRPr>
          </a:p>
        </p:txBody>
      </p:sp>
    </p:spTree>
    <p:extLst>
      <p:ext uri="{BB962C8B-B14F-4D97-AF65-F5344CB8AC3E}">
        <p14:creationId xmlns:p14="http://schemas.microsoft.com/office/powerpoint/2010/main" val="2070416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B5540B-E20B-4A09-92F1-A475A8C5E256}"/>
              </a:ext>
            </a:extLst>
          </p:cNvPr>
          <p:cNvSpPr txBox="1"/>
          <p:nvPr/>
        </p:nvSpPr>
        <p:spPr>
          <a:xfrm>
            <a:off x="1307939" y="821803"/>
            <a:ext cx="7002683" cy="1862048"/>
          </a:xfrm>
          <a:prstGeom prst="rect">
            <a:avLst/>
          </a:prstGeom>
          <a:noFill/>
        </p:spPr>
        <p:txBody>
          <a:bodyPr wrap="square" rtlCol="0">
            <a:spAutoFit/>
          </a:bodyPr>
          <a:lstStyle/>
          <a:p>
            <a:r>
              <a:rPr lang="en-IN" sz="11500" b="1" dirty="0">
                <a:latin typeface="Tw Cen MT" panose="020B0602020104020603" pitchFamily="34" charset="0"/>
              </a:rPr>
              <a:t>Thank You!</a:t>
            </a:r>
          </a:p>
        </p:txBody>
      </p:sp>
    </p:spTree>
    <p:extLst>
      <p:ext uri="{BB962C8B-B14F-4D97-AF65-F5344CB8AC3E}">
        <p14:creationId xmlns:p14="http://schemas.microsoft.com/office/powerpoint/2010/main" val="447443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95C70A-521F-4654-BEC6-D651EB86982B}"/>
              </a:ext>
            </a:extLst>
          </p:cNvPr>
          <p:cNvSpPr txBox="1"/>
          <p:nvPr/>
        </p:nvSpPr>
        <p:spPr>
          <a:xfrm>
            <a:off x="1379220" y="662940"/>
            <a:ext cx="7932420" cy="584775"/>
          </a:xfrm>
          <a:prstGeom prst="rect">
            <a:avLst/>
          </a:prstGeom>
          <a:noFill/>
        </p:spPr>
        <p:txBody>
          <a:bodyPr wrap="square" rtlCol="0">
            <a:spAutoFit/>
          </a:bodyPr>
          <a:lstStyle/>
          <a:p>
            <a:r>
              <a:rPr lang="en-IN" sz="3200" b="1" dirty="0">
                <a:latin typeface="Tw Cen MT" panose="020B0602020104020603" pitchFamily="34" charset="0"/>
              </a:rPr>
              <a:t>What Is Intellectual Property(IP)?</a:t>
            </a:r>
          </a:p>
        </p:txBody>
      </p:sp>
      <p:sp>
        <p:nvSpPr>
          <p:cNvPr id="3" name="TextBox 2">
            <a:extLst>
              <a:ext uri="{FF2B5EF4-FFF2-40B4-BE49-F238E27FC236}">
                <a16:creationId xmlns:a16="http://schemas.microsoft.com/office/drawing/2014/main" id="{736C70FE-1F9A-44A8-896E-AA9FAA91EB41}"/>
              </a:ext>
            </a:extLst>
          </p:cNvPr>
          <p:cNvSpPr txBox="1"/>
          <p:nvPr/>
        </p:nvSpPr>
        <p:spPr>
          <a:xfrm>
            <a:off x="1379220" y="1783080"/>
            <a:ext cx="5881946"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w Cen MT Condensed" panose="020B0606020104020203" pitchFamily="34" charset="0"/>
              </a:rPr>
              <a:t>Intellectual Property is a property that arises from the human intellect. It is a product of human creation.</a:t>
            </a:r>
          </a:p>
          <a:p>
            <a:pPr marL="285750" indent="-285750">
              <a:buFont typeface="Arial" panose="020B0604020202020204" pitchFamily="34" charset="0"/>
              <a:buChar char="•"/>
            </a:pPr>
            <a:endParaRPr lang="en-US" sz="2800" dirty="0">
              <a:latin typeface="Tw Cen MT Condensed" panose="020B0606020104020203" pitchFamily="34" charset="0"/>
            </a:endParaRPr>
          </a:p>
          <a:p>
            <a:pPr marL="285750" indent="-285750">
              <a:buFont typeface="Arial" panose="020B0604020202020204" pitchFamily="34" charset="0"/>
              <a:buChar char="•"/>
            </a:pPr>
            <a:r>
              <a:rPr lang="en-US" sz="2800" dirty="0">
                <a:latin typeface="Tw Cen MT Condensed" panose="020B0606020104020203" pitchFamily="34" charset="0"/>
              </a:rPr>
              <a:t>Intellectual Property comprises 2 distinct forms:</a:t>
            </a:r>
          </a:p>
          <a:p>
            <a:pPr marL="342900" indent="-76200">
              <a:buFont typeface="+mj-lt"/>
              <a:buAutoNum type="arabicPeriod"/>
            </a:pPr>
            <a:r>
              <a:rPr lang="en-US" sz="2800" dirty="0">
                <a:latin typeface="Tw Cen MT Condensed" panose="020B0606020104020203" pitchFamily="34" charset="0"/>
              </a:rPr>
              <a:t>   Literary &amp; Artistic Works</a:t>
            </a:r>
          </a:p>
          <a:p>
            <a:pPr marL="342900" indent="-76200">
              <a:buFont typeface="+mj-lt"/>
              <a:buAutoNum type="arabicPeriod"/>
            </a:pPr>
            <a:r>
              <a:rPr lang="en-US" sz="2800" dirty="0">
                <a:latin typeface="Tw Cen MT Condensed" panose="020B0606020104020203" pitchFamily="34" charset="0"/>
              </a:rPr>
              <a:t>   Industrial Property</a:t>
            </a:r>
            <a:endParaRPr lang="en-IN" sz="2800" dirty="0">
              <a:latin typeface="Tw Cen MT Condensed" panose="020B0606020104020203" pitchFamily="34" charset="0"/>
            </a:endParaRPr>
          </a:p>
        </p:txBody>
      </p:sp>
      <p:pic>
        <p:nvPicPr>
          <p:cNvPr id="6146" name="Picture 2" descr="Intellectual property concept background Vector Image">
            <a:extLst>
              <a:ext uri="{FF2B5EF4-FFF2-40B4-BE49-F238E27FC236}">
                <a16:creationId xmlns:a16="http://schemas.microsoft.com/office/drawing/2014/main" id="{C39AB8E4-3E28-46CA-B5B2-460946455F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18" t="12256" b="11515"/>
          <a:stretch/>
        </p:blipFill>
        <p:spPr bwMode="auto">
          <a:xfrm>
            <a:off x="7261166" y="1010746"/>
            <a:ext cx="4100947" cy="4088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194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C62DEF-8E7E-489E-A9F1-272E7C36ECD1}"/>
              </a:ext>
            </a:extLst>
          </p:cNvPr>
          <p:cNvSpPr txBox="1"/>
          <p:nvPr/>
        </p:nvSpPr>
        <p:spPr>
          <a:xfrm>
            <a:off x="1534160" y="3352055"/>
            <a:ext cx="9072880" cy="954107"/>
          </a:xfrm>
          <a:prstGeom prst="rect">
            <a:avLst/>
          </a:prstGeom>
          <a:noFill/>
        </p:spPr>
        <p:txBody>
          <a:bodyPr wrap="square">
            <a:spAutoFit/>
          </a:bodyPr>
          <a:lstStyle/>
          <a:p>
            <a:r>
              <a:rPr lang="en-IN" sz="2800" dirty="0">
                <a:latin typeface="Tw Cen MT Condensed" panose="020B0606020104020203" pitchFamily="34" charset="0"/>
              </a:rPr>
              <a:t>Industrial Property describes physical matter that is the product of an idea or concept for commercial purposes.</a:t>
            </a:r>
          </a:p>
        </p:txBody>
      </p:sp>
      <p:sp>
        <p:nvSpPr>
          <p:cNvPr id="7" name="TextBox 6">
            <a:extLst>
              <a:ext uri="{FF2B5EF4-FFF2-40B4-BE49-F238E27FC236}">
                <a16:creationId xmlns:a16="http://schemas.microsoft.com/office/drawing/2014/main" id="{309F7C0E-8D45-400E-BA89-24F591051F98}"/>
              </a:ext>
            </a:extLst>
          </p:cNvPr>
          <p:cNvSpPr txBox="1"/>
          <p:nvPr/>
        </p:nvSpPr>
        <p:spPr>
          <a:xfrm>
            <a:off x="1534160" y="889842"/>
            <a:ext cx="8676640" cy="1384995"/>
          </a:xfrm>
          <a:prstGeom prst="rect">
            <a:avLst/>
          </a:prstGeom>
          <a:noFill/>
        </p:spPr>
        <p:txBody>
          <a:bodyPr wrap="square">
            <a:spAutoFit/>
          </a:bodyPr>
          <a:lstStyle/>
          <a:p>
            <a:r>
              <a:rPr lang="en-IN" sz="2800" dirty="0">
                <a:latin typeface="Tw Cen MT Condensed" panose="020B0606020104020203" pitchFamily="34" charset="0"/>
              </a:rPr>
              <a:t>They are books, paintings, musical compositions, plays, movies, radio/tv programs, performances, &amp; other artistic works.</a:t>
            </a:r>
          </a:p>
          <a:p>
            <a:endParaRPr lang="en-IN" sz="2800" dirty="0">
              <a:latin typeface="Tw Cen MT Condensed" panose="020B0606020104020203" pitchFamily="34" charset="0"/>
            </a:endParaRPr>
          </a:p>
        </p:txBody>
      </p:sp>
      <p:sp>
        <p:nvSpPr>
          <p:cNvPr id="8" name="TextBox 7">
            <a:extLst>
              <a:ext uri="{FF2B5EF4-FFF2-40B4-BE49-F238E27FC236}">
                <a16:creationId xmlns:a16="http://schemas.microsoft.com/office/drawing/2014/main" id="{CBE2E044-4C9B-40B3-814A-AEBC7F0A5F1E}"/>
              </a:ext>
            </a:extLst>
          </p:cNvPr>
          <p:cNvSpPr txBox="1"/>
          <p:nvPr/>
        </p:nvSpPr>
        <p:spPr>
          <a:xfrm>
            <a:off x="1087120" y="197345"/>
            <a:ext cx="5527040" cy="523220"/>
          </a:xfrm>
          <a:prstGeom prst="rect">
            <a:avLst/>
          </a:prstGeom>
          <a:noFill/>
        </p:spPr>
        <p:txBody>
          <a:bodyPr wrap="square" rtlCol="0">
            <a:spAutoFit/>
          </a:bodyPr>
          <a:lstStyle/>
          <a:p>
            <a:pPr marL="457200" indent="-457200">
              <a:buFont typeface="Arial" panose="020B0604020202020204" pitchFamily="34" charset="0"/>
              <a:buChar char="•"/>
            </a:pPr>
            <a:r>
              <a:rPr lang="en-IN" sz="2800" b="1" u="sng" dirty="0">
                <a:latin typeface="Tw Cen MT" panose="020B0602020104020603" pitchFamily="34" charset="0"/>
              </a:rPr>
              <a:t>Literary &amp; Artistic Works:</a:t>
            </a:r>
          </a:p>
        </p:txBody>
      </p:sp>
      <p:sp>
        <p:nvSpPr>
          <p:cNvPr id="10" name="TextBox 9">
            <a:extLst>
              <a:ext uri="{FF2B5EF4-FFF2-40B4-BE49-F238E27FC236}">
                <a16:creationId xmlns:a16="http://schemas.microsoft.com/office/drawing/2014/main" id="{C3FFDF0F-0847-4339-AE8C-310B7B3CD628}"/>
              </a:ext>
            </a:extLst>
          </p:cNvPr>
          <p:cNvSpPr txBox="1"/>
          <p:nvPr/>
        </p:nvSpPr>
        <p:spPr>
          <a:xfrm>
            <a:off x="1087120" y="2705725"/>
            <a:ext cx="6096000" cy="523220"/>
          </a:xfrm>
          <a:prstGeom prst="rect">
            <a:avLst/>
          </a:prstGeom>
          <a:noFill/>
        </p:spPr>
        <p:txBody>
          <a:bodyPr wrap="square">
            <a:spAutoFit/>
          </a:bodyPr>
          <a:lstStyle/>
          <a:p>
            <a:pPr marL="457200" indent="-457200">
              <a:buFont typeface="Arial" panose="020B0604020202020204" pitchFamily="34" charset="0"/>
              <a:buChar char="•"/>
            </a:pPr>
            <a:r>
              <a:rPr lang="en-IN" sz="2800" b="1" u="sng" dirty="0">
                <a:latin typeface="Tw Cen MT" panose="020B0602020104020603" pitchFamily="34" charset="0"/>
              </a:rPr>
              <a:t>Industrial Property:</a:t>
            </a:r>
          </a:p>
        </p:txBody>
      </p:sp>
    </p:spTree>
    <p:extLst>
      <p:ext uri="{BB962C8B-B14F-4D97-AF65-F5344CB8AC3E}">
        <p14:creationId xmlns:p14="http://schemas.microsoft.com/office/powerpoint/2010/main" val="389812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02E96-7173-4F47-B35E-BD3437950B0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41" b="100000" l="0" r="100000">
                        <a14:foregroundMark x1="31973" y1="19074" x2="19165" y2="83704"/>
                        <a14:foregroundMark x1="28558" y1="27963" x2="28558" y2="27963"/>
                        <a14:foregroundMark x1="60057" y1="19074" x2="60057" y2="19074"/>
                        <a14:foregroundMark x1="60057" y1="19074" x2="66414" y2="19074"/>
                        <a14:foregroundMark x1="67932" y1="17593" x2="92030" y2="15185"/>
                        <a14:foregroundMark x1="51328" y1="18704" x2="47628" y2="17593"/>
                        <a14:foregroundMark x1="47438" y1="24259" x2="47628" y2="56667"/>
                        <a14:foregroundMark x1="46490" y1="72037" x2="46490" y2="72037"/>
                        <a14:foregroundMark x1="46490" y1="76111" x2="46490" y2="76111"/>
                        <a14:backgroundMark x1="47818" y1="92963" x2="85199" y2="90000"/>
                        <a14:backgroundMark x1="7875" y1="70556" x2="6736" y2="94074"/>
                        <a14:backgroundMark x1="17078" y1="73519" x2="17078" y2="73519"/>
                        <a14:backgroundMark x1="26186" y1="73519" x2="26186" y2="73519"/>
                        <a14:backgroundMark x1="24953" y1="73148" x2="24953" y2="73148"/>
                        <a14:backgroundMark x1="18027" y1="72963" x2="18027" y2="72963"/>
                      </a14:backgroundRemoval>
                    </a14:imgEffect>
                  </a14:imgLayer>
                </a14:imgProps>
              </a:ext>
            </a:extLst>
          </a:blip>
          <a:stretch>
            <a:fillRect/>
          </a:stretch>
        </p:blipFill>
        <p:spPr>
          <a:xfrm>
            <a:off x="6284736" y="2672080"/>
            <a:ext cx="5175842" cy="2651760"/>
          </a:xfrm>
          <a:prstGeom prst="rect">
            <a:avLst/>
          </a:prstGeom>
        </p:spPr>
      </p:pic>
      <p:sp>
        <p:nvSpPr>
          <p:cNvPr id="4" name="TextBox 3">
            <a:extLst>
              <a:ext uri="{FF2B5EF4-FFF2-40B4-BE49-F238E27FC236}">
                <a16:creationId xmlns:a16="http://schemas.microsoft.com/office/drawing/2014/main" id="{0997A234-D8DB-45E3-995E-902E1D2E32EB}"/>
              </a:ext>
            </a:extLst>
          </p:cNvPr>
          <p:cNvSpPr txBox="1"/>
          <p:nvPr/>
        </p:nvSpPr>
        <p:spPr>
          <a:xfrm>
            <a:off x="1145309" y="1348510"/>
            <a:ext cx="7291656" cy="4462760"/>
          </a:xfrm>
          <a:prstGeom prst="rect">
            <a:avLst/>
          </a:prstGeom>
          <a:noFill/>
        </p:spPr>
        <p:txBody>
          <a:bodyPr wrap="square" rtlCol="0">
            <a:spAutoFit/>
          </a:bodyPr>
          <a:lstStyle/>
          <a:p>
            <a:pPr marL="342900" indent="-342900">
              <a:buFont typeface="Arial" panose="020B0604020202020204" pitchFamily="34" charset="0"/>
              <a:buChar char="•"/>
            </a:pPr>
            <a:r>
              <a:rPr lang="en-IN" sz="2400" dirty="0"/>
              <a:t>IP refers to something a person has thought of or created.</a:t>
            </a:r>
          </a:p>
          <a:p>
            <a:endParaRPr lang="en-IN" sz="2400" dirty="0"/>
          </a:p>
          <a:p>
            <a:pPr marL="342900" indent="-342900">
              <a:buFont typeface="Arial" panose="020B0604020202020204" pitchFamily="34" charset="0"/>
              <a:buChar char="•"/>
            </a:pPr>
            <a:r>
              <a:rPr lang="en-IN" sz="2400" dirty="0"/>
              <a:t>This ‘Property’ belongs to that person.</a:t>
            </a:r>
          </a:p>
          <a:p>
            <a:endParaRPr lang="en-IN" sz="2400" dirty="0"/>
          </a:p>
          <a:p>
            <a:pPr marL="342900" indent="-342900">
              <a:buFont typeface="Arial" panose="020B0604020202020204" pitchFamily="34" charset="0"/>
              <a:buChar char="•"/>
            </a:pPr>
            <a:r>
              <a:rPr lang="en-IN" sz="2400" dirty="0"/>
              <a:t>They have the right to decide:</a:t>
            </a:r>
          </a:p>
          <a:p>
            <a:pPr marL="457200" indent="-14288">
              <a:spcBef>
                <a:spcPts val="600"/>
              </a:spcBef>
              <a:buFont typeface="+mj-lt"/>
              <a:buAutoNum type="arabicPeriod"/>
            </a:pPr>
            <a:r>
              <a:rPr lang="en-IN" sz="2400" dirty="0"/>
              <a:t>  Who is allowed to make it</a:t>
            </a:r>
          </a:p>
          <a:p>
            <a:pPr marL="457200" indent="-14288">
              <a:spcBef>
                <a:spcPts val="600"/>
              </a:spcBef>
              <a:buFont typeface="+mj-lt"/>
              <a:buAutoNum type="arabicPeriod"/>
            </a:pPr>
            <a:r>
              <a:rPr lang="en-IN" sz="2400" dirty="0"/>
              <a:t>  How its used</a:t>
            </a:r>
          </a:p>
          <a:p>
            <a:pPr marL="457200" indent="-14288">
              <a:spcBef>
                <a:spcPts val="600"/>
              </a:spcBef>
              <a:buFont typeface="+mj-lt"/>
              <a:buAutoNum type="arabicPeriod"/>
            </a:pPr>
            <a:r>
              <a:rPr lang="en-IN" sz="2400" dirty="0"/>
              <a:t>  Where its used</a:t>
            </a:r>
          </a:p>
          <a:p>
            <a:pPr marL="457200" indent="-14288">
              <a:spcBef>
                <a:spcPts val="600"/>
              </a:spcBef>
              <a:buFont typeface="+mj-lt"/>
              <a:buAutoNum type="arabicPeriod"/>
            </a:pPr>
            <a:r>
              <a:rPr lang="en-IN" sz="2400" dirty="0"/>
              <a:t>  Who can sell and profit from it </a:t>
            </a:r>
          </a:p>
          <a:p>
            <a:endParaRPr lang="en-IN" sz="2400" dirty="0"/>
          </a:p>
        </p:txBody>
      </p:sp>
      <p:sp>
        <p:nvSpPr>
          <p:cNvPr id="5" name="TextBox 4">
            <a:extLst>
              <a:ext uri="{FF2B5EF4-FFF2-40B4-BE49-F238E27FC236}">
                <a16:creationId xmlns:a16="http://schemas.microsoft.com/office/drawing/2014/main" id="{519442C3-158E-4F01-9459-C20312CAB6CA}"/>
              </a:ext>
            </a:extLst>
          </p:cNvPr>
          <p:cNvSpPr txBox="1"/>
          <p:nvPr/>
        </p:nvSpPr>
        <p:spPr>
          <a:xfrm>
            <a:off x="1145309" y="304801"/>
            <a:ext cx="7153739" cy="523220"/>
          </a:xfrm>
          <a:prstGeom prst="rect">
            <a:avLst/>
          </a:prstGeom>
          <a:noFill/>
        </p:spPr>
        <p:txBody>
          <a:bodyPr wrap="square" rtlCol="0">
            <a:spAutoFit/>
          </a:bodyPr>
          <a:lstStyle/>
          <a:p>
            <a:r>
              <a:rPr lang="en-IN" sz="2800" b="1" dirty="0"/>
              <a:t>Intellectual Property In Simple Words…</a:t>
            </a:r>
          </a:p>
        </p:txBody>
      </p:sp>
    </p:spTree>
    <p:extLst>
      <p:ext uri="{BB962C8B-B14F-4D97-AF65-F5344CB8AC3E}">
        <p14:creationId xmlns:p14="http://schemas.microsoft.com/office/powerpoint/2010/main" val="647646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EEC9D8-68BE-4610-BCD2-C82CD378435E}"/>
              </a:ext>
            </a:extLst>
          </p:cNvPr>
          <p:cNvSpPr txBox="1"/>
          <p:nvPr/>
        </p:nvSpPr>
        <p:spPr>
          <a:xfrm>
            <a:off x="1229360" y="568960"/>
            <a:ext cx="9174480" cy="584775"/>
          </a:xfrm>
          <a:prstGeom prst="rect">
            <a:avLst/>
          </a:prstGeom>
          <a:noFill/>
        </p:spPr>
        <p:txBody>
          <a:bodyPr wrap="square" rtlCol="0">
            <a:spAutoFit/>
          </a:bodyPr>
          <a:lstStyle/>
          <a:p>
            <a:r>
              <a:rPr lang="en-IN" sz="3200" b="1" dirty="0">
                <a:latin typeface="Tw Cen MT" panose="020B0602020104020603" pitchFamily="34" charset="0"/>
              </a:rPr>
              <a:t>How Do You Keep Your Intellectual Property Safe?</a:t>
            </a:r>
          </a:p>
        </p:txBody>
      </p:sp>
      <p:pic>
        <p:nvPicPr>
          <p:cNvPr id="7170" name="Picture 2" descr="Intellectual property rights concept Royalty Free Vector">
            <a:extLst>
              <a:ext uri="{FF2B5EF4-FFF2-40B4-BE49-F238E27FC236}">
                <a16:creationId xmlns:a16="http://schemas.microsoft.com/office/drawing/2014/main" id="{4FE976BC-CD6B-4B22-A7F8-64908E1B3B2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15300" y1="45370" x2="15300" y2="45370"/>
                        <a14:foregroundMark x1="18600" y1="53796" x2="16300" y2="47037"/>
                        <a14:foregroundMark x1="16300" y1="50185" x2="15300" y2="42593"/>
                        <a14:foregroundMark x1="18600" y1="54352" x2="18600" y2="54352"/>
                        <a14:foregroundMark x1="18100" y1="53704" x2="18100" y2="53704"/>
                        <a14:foregroundMark x1="17000" y1="39537" x2="18100" y2="37593"/>
                        <a14:foregroundMark x1="14600" y1="43519" x2="16000" y2="39630"/>
                        <a14:foregroundMark x1="14400" y1="44352" x2="15800" y2="50278"/>
                        <a14:foregroundMark x1="16600" y1="52037" x2="17000" y2="52407"/>
                        <a14:foregroundMark x1="19100" y1="36019" x2="19100" y2="36019"/>
                        <a14:foregroundMark x1="16400" y1="39074" x2="19100" y2="36111"/>
                      </a14:backgroundRemoval>
                    </a14:imgEffect>
                  </a14:imgLayer>
                </a14:imgProps>
              </a:ext>
              <a:ext uri="{28A0092B-C50C-407E-A947-70E740481C1C}">
                <a14:useLocalDpi xmlns:a14="http://schemas.microsoft.com/office/drawing/2010/main" val="0"/>
              </a:ext>
            </a:extLst>
          </a:blip>
          <a:srcRect l="12706" t="9816" r="7862" b="19624"/>
          <a:stretch/>
        </p:blipFill>
        <p:spPr bwMode="auto">
          <a:xfrm>
            <a:off x="7130472" y="1847270"/>
            <a:ext cx="3639128" cy="3491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8E76CE-D33C-4161-9E9F-F6111CEE64A6}"/>
              </a:ext>
            </a:extLst>
          </p:cNvPr>
          <p:cNvSpPr txBox="1"/>
          <p:nvPr/>
        </p:nvSpPr>
        <p:spPr>
          <a:xfrm>
            <a:off x="1773381" y="1661735"/>
            <a:ext cx="6096000" cy="3539430"/>
          </a:xfrm>
          <a:prstGeom prst="rect">
            <a:avLst/>
          </a:prstGeom>
          <a:noFill/>
        </p:spPr>
        <p:txBody>
          <a:bodyPr wrap="square">
            <a:spAutoFit/>
          </a:bodyPr>
          <a:lstStyle/>
          <a:p>
            <a:r>
              <a:rPr lang="en-IN" sz="2800" dirty="0">
                <a:latin typeface="Tw Cen MT Condensed" panose="020B0606020104020203" pitchFamily="34" charset="0"/>
              </a:rPr>
              <a:t>There are laws to protect your Intellectual Property(IP) whenever you decide to go public.</a:t>
            </a:r>
          </a:p>
          <a:p>
            <a:endParaRPr lang="en-IN" sz="2800" dirty="0">
              <a:latin typeface="Tw Cen MT Condensed" panose="020B0606020104020203" pitchFamily="34" charset="0"/>
            </a:endParaRPr>
          </a:p>
          <a:p>
            <a:r>
              <a:rPr lang="en-IN" sz="2800" dirty="0">
                <a:latin typeface="Tw Cen MT Condensed" panose="020B0606020104020203" pitchFamily="34" charset="0"/>
              </a:rPr>
              <a:t>Four major paths to legal protections:</a:t>
            </a:r>
          </a:p>
          <a:p>
            <a:pPr marL="457200" indent="-280988">
              <a:buFont typeface="+mj-lt"/>
              <a:buAutoNum type="arabicPeriod"/>
            </a:pPr>
            <a:r>
              <a:rPr lang="en-IN" sz="2800" dirty="0">
                <a:latin typeface="Tw Cen MT Condensed" panose="020B0606020104020203" pitchFamily="34" charset="0"/>
              </a:rPr>
              <a:t>Patent</a:t>
            </a:r>
          </a:p>
          <a:p>
            <a:pPr marL="457200" indent="-280988">
              <a:buFont typeface="+mj-lt"/>
              <a:buAutoNum type="arabicPeriod"/>
            </a:pPr>
            <a:r>
              <a:rPr lang="en-IN" sz="2800" dirty="0">
                <a:latin typeface="Tw Cen MT Condensed" panose="020B0606020104020203" pitchFamily="34" charset="0"/>
              </a:rPr>
              <a:t>Copyright</a:t>
            </a:r>
          </a:p>
          <a:p>
            <a:pPr marL="457200" indent="-280988">
              <a:buFont typeface="+mj-lt"/>
              <a:buAutoNum type="arabicPeriod"/>
            </a:pPr>
            <a:r>
              <a:rPr lang="en-IN" sz="2800" dirty="0">
                <a:latin typeface="Tw Cen MT Condensed" panose="020B0606020104020203" pitchFamily="34" charset="0"/>
              </a:rPr>
              <a:t>Trademark</a:t>
            </a:r>
          </a:p>
          <a:p>
            <a:pPr marL="457200" indent="-280988">
              <a:buFont typeface="+mj-lt"/>
              <a:buAutoNum type="arabicPeriod"/>
            </a:pPr>
            <a:r>
              <a:rPr lang="en-IN" sz="2800" dirty="0">
                <a:latin typeface="Tw Cen MT Condensed" panose="020B0606020104020203" pitchFamily="34" charset="0"/>
              </a:rPr>
              <a:t>Trade Secrets</a:t>
            </a:r>
          </a:p>
        </p:txBody>
      </p:sp>
      <p:sp>
        <p:nvSpPr>
          <p:cNvPr id="5" name="Arrow: Right 4">
            <a:extLst>
              <a:ext uri="{FF2B5EF4-FFF2-40B4-BE49-F238E27FC236}">
                <a16:creationId xmlns:a16="http://schemas.microsoft.com/office/drawing/2014/main" id="{4F6BCB13-C83B-4BA9-B858-0BDF88CD24E4}"/>
              </a:ext>
            </a:extLst>
          </p:cNvPr>
          <p:cNvSpPr/>
          <p:nvPr/>
        </p:nvSpPr>
        <p:spPr>
          <a:xfrm>
            <a:off x="1353127" y="1847270"/>
            <a:ext cx="318655" cy="110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29002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B47335-002C-41EB-95A5-78B4D3BD7D7C}"/>
              </a:ext>
            </a:extLst>
          </p:cNvPr>
          <p:cNvSpPr txBox="1"/>
          <p:nvPr/>
        </p:nvSpPr>
        <p:spPr>
          <a:xfrm>
            <a:off x="1126836" y="605043"/>
            <a:ext cx="8903854" cy="584775"/>
          </a:xfrm>
          <a:prstGeom prst="rect">
            <a:avLst/>
          </a:prstGeom>
          <a:noFill/>
        </p:spPr>
        <p:txBody>
          <a:bodyPr wrap="square">
            <a:spAutoFit/>
          </a:bodyPr>
          <a:lstStyle/>
          <a:p>
            <a:r>
              <a:rPr lang="en-IN" sz="3200" b="1" dirty="0">
                <a:latin typeface="Tw Cen MT" panose="020B0602020104020603" pitchFamily="34" charset="0"/>
              </a:rPr>
              <a:t>Who Protects IP?</a:t>
            </a:r>
          </a:p>
        </p:txBody>
      </p:sp>
      <p:sp>
        <p:nvSpPr>
          <p:cNvPr id="5" name="TextBox 4">
            <a:extLst>
              <a:ext uri="{FF2B5EF4-FFF2-40B4-BE49-F238E27FC236}">
                <a16:creationId xmlns:a16="http://schemas.microsoft.com/office/drawing/2014/main" id="{FB5CEA09-E20B-425D-B919-091FEA03DBE8}"/>
              </a:ext>
            </a:extLst>
          </p:cNvPr>
          <p:cNvSpPr txBox="1"/>
          <p:nvPr/>
        </p:nvSpPr>
        <p:spPr>
          <a:xfrm>
            <a:off x="1126836" y="1731880"/>
            <a:ext cx="7167419" cy="353943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Tw Cen MT Condensed" panose="020B0606020104020203" pitchFamily="34" charset="0"/>
              </a:rPr>
              <a:t>WIPO ( World Intellectual Property Organization ) was established in 1967</a:t>
            </a:r>
          </a:p>
          <a:p>
            <a:pPr marL="457200" indent="-457200">
              <a:buFont typeface="Arial" panose="020B0604020202020204" pitchFamily="34" charset="0"/>
              <a:buChar char="•"/>
            </a:pPr>
            <a:endParaRPr lang="en-US" sz="2800" dirty="0">
              <a:latin typeface="Tw Cen MT Condensed" panose="020B0606020104020203" pitchFamily="34" charset="0"/>
            </a:endParaRPr>
          </a:p>
          <a:p>
            <a:pPr marL="457200" indent="-457200">
              <a:buFont typeface="Arial" panose="020B0604020202020204" pitchFamily="34" charset="0"/>
              <a:buChar char="•"/>
            </a:pPr>
            <a:r>
              <a:rPr lang="en-US" sz="2800" dirty="0">
                <a:latin typeface="Tw Cen MT Condensed" panose="020B0606020104020203" pitchFamily="34" charset="0"/>
              </a:rPr>
              <a:t>The WIPO is a specialized agency of the United Nations.</a:t>
            </a:r>
          </a:p>
          <a:p>
            <a:pPr marL="457200" indent="-457200">
              <a:buFont typeface="Arial" panose="020B0604020202020204" pitchFamily="34" charset="0"/>
              <a:buChar char="•"/>
            </a:pPr>
            <a:endParaRPr lang="en-US" sz="2800" dirty="0">
              <a:latin typeface="Tw Cen MT Condensed" panose="020B0606020104020203" pitchFamily="34" charset="0"/>
            </a:endParaRPr>
          </a:p>
          <a:p>
            <a:pPr marL="457200" indent="-457200">
              <a:buFont typeface="Arial" panose="020B0604020202020204" pitchFamily="34" charset="0"/>
              <a:buChar char="•"/>
            </a:pPr>
            <a:r>
              <a:rPr lang="en-US" sz="2800" dirty="0">
                <a:latin typeface="Tw Cen MT Condensed" panose="020B0606020104020203" pitchFamily="34" charset="0"/>
              </a:rPr>
              <a:t>It promotes the protection of IP throughout the world.</a:t>
            </a:r>
          </a:p>
          <a:p>
            <a:pPr marL="457200" indent="-457200">
              <a:buFont typeface="Arial" panose="020B0604020202020204" pitchFamily="34" charset="0"/>
              <a:buChar char="•"/>
            </a:pPr>
            <a:endParaRPr lang="en-US" sz="2800" dirty="0">
              <a:latin typeface="Tw Cen MT Condensed" panose="020B0606020104020203" pitchFamily="34" charset="0"/>
            </a:endParaRPr>
          </a:p>
          <a:p>
            <a:pPr marL="457200" indent="-457200">
              <a:buFont typeface="Arial" panose="020B0604020202020204" pitchFamily="34" charset="0"/>
              <a:buChar char="•"/>
            </a:pPr>
            <a:r>
              <a:rPr lang="en-US" sz="2800" dirty="0">
                <a:latin typeface="Tw Cen MT Condensed" panose="020B0606020104020203" pitchFamily="34" charset="0"/>
              </a:rPr>
              <a:t>Its headquarters is in Geneva, Switzerland</a:t>
            </a:r>
            <a:endParaRPr lang="en-IN" sz="2800" dirty="0"/>
          </a:p>
        </p:txBody>
      </p:sp>
      <p:pic>
        <p:nvPicPr>
          <p:cNvPr id="9218" name="Picture 2" descr="World Intellectual Property Indicators: Filings for Patents, Trademarks,  Industrial Designs Reach Record Heights in 2018">
            <a:extLst>
              <a:ext uri="{FF2B5EF4-FFF2-40B4-BE49-F238E27FC236}">
                <a16:creationId xmlns:a16="http://schemas.microsoft.com/office/drawing/2014/main" id="{4B13D626-43E3-4215-B5A7-06740A922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4227" y="2130136"/>
            <a:ext cx="3607955" cy="259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721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ED45BF-EC9D-4FD4-B96A-496B1980C9ED}"/>
              </a:ext>
            </a:extLst>
          </p:cNvPr>
          <p:cNvSpPr txBox="1"/>
          <p:nvPr/>
        </p:nvSpPr>
        <p:spPr>
          <a:xfrm>
            <a:off x="1311565" y="128144"/>
            <a:ext cx="6096000" cy="1077218"/>
          </a:xfrm>
          <a:prstGeom prst="rect">
            <a:avLst/>
          </a:prstGeom>
          <a:noFill/>
        </p:spPr>
        <p:txBody>
          <a:bodyPr wrap="square">
            <a:spAutoFit/>
          </a:bodyPr>
          <a:lstStyle/>
          <a:p>
            <a:r>
              <a:rPr lang="en-IN" sz="3200" b="1" dirty="0">
                <a:latin typeface="Tw Cen MT" panose="020B0602020104020603" pitchFamily="34" charset="0"/>
              </a:rPr>
              <a:t>Patent:</a:t>
            </a:r>
          </a:p>
          <a:p>
            <a:endParaRPr lang="en-IN" sz="3200" b="1" dirty="0">
              <a:latin typeface="Tw Cen MT Condensed" panose="020B0606020104020203" pitchFamily="34" charset="0"/>
            </a:endParaRPr>
          </a:p>
        </p:txBody>
      </p:sp>
      <p:sp>
        <p:nvSpPr>
          <p:cNvPr id="7" name="TextBox 6">
            <a:extLst>
              <a:ext uri="{FF2B5EF4-FFF2-40B4-BE49-F238E27FC236}">
                <a16:creationId xmlns:a16="http://schemas.microsoft.com/office/drawing/2014/main" id="{ED83C192-5838-4768-9574-C7730BD57CDE}"/>
              </a:ext>
            </a:extLst>
          </p:cNvPr>
          <p:cNvSpPr txBox="1"/>
          <p:nvPr/>
        </p:nvSpPr>
        <p:spPr>
          <a:xfrm>
            <a:off x="1489743" y="585529"/>
            <a:ext cx="9208656" cy="1384995"/>
          </a:xfrm>
          <a:prstGeom prst="rect">
            <a:avLst/>
          </a:prstGeom>
          <a:noFill/>
        </p:spPr>
        <p:txBody>
          <a:bodyPr wrap="square">
            <a:spAutoFit/>
          </a:bodyPr>
          <a:lstStyle/>
          <a:p>
            <a:r>
              <a:rPr lang="en-US" sz="2800" dirty="0">
                <a:latin typeface="Tw Cen MT Condensed" panose="020B0606020104020203" pitchFamily="34" charset="0"/>
              </a:rPr>
              <a:t>A patent is the granting of a property right by a sovereign authority to an inventor. This grant provides the inventor exclusive rights to the patent for a designated period in exchange for a comprehensive disclosure of the invention</a:t>
            </a:r>
          </a:p>
        </p:txBody>
      </p:sp>
      <p:grpSp>
        <p:nvGrpSpPr>
          <p:cNvPr id="10" name="Group 9">
            <a:extLst>
              <a:ext uri="{FF2B5EF4-FFF2-40B4-BE49-F238E27FC236}">
                <a16:creationId xmlns:a16="http://schemas.microsoft.com/office/drawing/2014/main" id="{95639A4C-6C8C-4D6B-9BB9-5E04B134EE62}"/>
              </a:ext>
            </a:extLst>
          </p:cNvPr>
          <p:cNvGrpSpPr/>
          <p:nvPr/>
        </p:nvGrpSpPr>
        <p:grpSpPr>
          <a:xfrm>
            <a:off x="2632890" y="1970524"/>
            <a:ext cx="6922361" cy="3793100"/>
            <a:chOff x="2634819" y="1764943"/>
            <a:chExt cx="6922361" cy="3793100"/>
          </a:xfrm>
        </p:grpSpPr>
        <p:pic>
          <p:nvPicPr>
            <p:cNvPr id="5" name="Picture 4">
              <a:extLst>
                <a:ext uri="{FF2B5EF4-FFF2-40B4-BE49-F238E27FC236}">
                  <a16:creationId xmlns:a16="http://schemas.microsoft.com/office/drawing/2014/main" id="{39C0FF25-9092-4AE4-A6D4-160EB4E90DD1}"/>
                </a:ext>
              </a:extLst>
            </p:cNvPr>
            <p:cNvPicPr>
              <a:picLocks noChangeAspect="1"/>
            </p:cNvPicPr>
            <p:nvPr/>
          </p:nvPicPr>
          <p:blipFill rotWithShape="1">
            <a:blip r:embed="rId2"/>
            <a:srcRect l="8257" t="21415" r="6742" b="7206"/>
            <a:stretch/>
          </p:blipFill>
          <p:spPr>
            <a:xfrm>
              <a:off x="2634819" y="2288163"/>
              <a:ext cx="6922361" cy="3269880"/>
            </a:xfrm>
            <a:prstGeom prst="rect">
              <a:avLst/>
            </a:prstGeom>
          </p:spPr>
        </p:pic>
        <p:sp>
          <p:nvSpPr>
            <p:cNvPr id="9" name="TextBox 8">
              <a:extLst>
                <a:ext uri="{FF2B5EF4-FFF2-40B4-BE49-F238E27FC236}">
                  <a16:creationId xmlns:a16="http://schemas.microsoft.com/office/drawing/2014/main" id="{DB4F0B75-05E9-414A-8636-753B75FA5835}"/>
                </a:ext>
              </a:extLst>
            </p:cNvPr>
            <p:cNvSpPr txBox="1"/>
            <p:nvPr/>
          </p:nvSpPr>
          <p:spPr>
            <a:xfrm>
              <a:off x="3048000" y="1764943"/>
              <a:ext cx="6096000" cy="523220"/>
            </a:xfrm>
            <a:prstGeom prst="rect">
              <a:avLst/>
            </a:prstGeom>
            <a:noFill/>
          </p:spPr>
          <p:txBody>
            <a:bodyPr wrap="square">
              <a:spAutoFit/>
            </a:bodyPr>
            <a:lstStyle/>
            <a:p>
              <a:pPr algn="ctr"/>
              <a:r>
                <a:rPr lang="en-US" sz="2800" dirty="0">
                  <a:latin typeface="Tw Cen MT Condensed" panose="020B0606020104020203" pitchFamily="34" charset="0"/>
                </a:rPr>
                <a:t>Things Covered By Patent:</a:t>
              </a:r>
              <a:endParaRPr lang="en-IN" sz="2800" dirty="0"/>
            </a:p>
          </p:txBody>
        </p:sp>
      </p:grpSp>
      <p:sp>
        <p:nvSpPr>
          <p:cNvPr id="12" name="TextBox 11">
            <a:extLst>
              <a:ext uri="{FF2B5EF4-FFF2-40B4-BE49-F238E27FC236}">
                <a16:creationId xmlns:a16="http://schemas.microsoft.com/office/drawing/2014/main" id="{E1B29B9A-A731-4D28-9AB1-9199439EA56B}"/>
              </a:ext>
            </a:extLst>
          </p:cNvPr>
          <p:cNvSpPr txBox="1"/>
          <p:nvPr/>
        </p:nvSpPr>
        <p:spPr>
          <a:xfrm>
            <a:off x="1489743" y="5795417"/>
            <a:ext cx="10418617" cy="954107"/>
          </a:xfrm>
          <a:prstGeom prst="rect">
            <a:avLst/>
          </a:prstGeom>
          <a:noFill/>
        </p:spPr>
        <p:txBody>
          <a:bodyPr wrap="square">
            <a:spAutoFit/>
          </a:bodyPr>
          <a:lstStyle/>
          <a:p>
            <a:r>
              <a:rPr lang="en-US" sz="2800" dirty="0">
                <a:latin typeface="Tw Cen MT Condensed" panose="020B0606020104020203" pitchFamily="34" charset="0"/>
              </a:rPr>
              <a:t>Examples:  The Light Bulb ( Patent Owned by Thomas Edison &amp; Joseph Swan)</a:t>
            </a:r>
          </a:p>
          <a:p>
            <a:r>
              <a:rPr lang="en-IN" sz="2800" dirty="0">
                <a:latin typeface="Tw Cen MT Condensed" panose="020B0606020104020203" pitchFamily="34" charset="0"/>
              </a:rPr>
              <a:t>		     The Google PageRank ( Patent Owned by Larry Page)</a:t>
            </a:r>
            <a:endParaRPr lang="en-US" sz="2800" dirty="0">
              <a:latin typeface="Tw Cen MT Condensed" panose="020B0606020104020203" pitchFamily="34" charset="0"/>
            </a:endParaRPr>
          </a:p>
        </p:txBody>
      </p:sp>
    </p:spTree>
    <p:extLst>
      <p:ext uri="{BB962C8B-B14F-4D97-AF65-F5344CB8AC3E}">
        <p14:creationId xmlns:p14="http://schemas.microsoft.com/office/powerpoint/2010/main" val="148262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8C9BC5-5603-4332-9252-A88B6881ED40}"/>
              </a:ext>
            </a:extLst>
          </p:cNvPr>
          <p:cNvSpPr txBox="1"/>
          <p:nvPr/>
        </p:nvSpPr>
        <p:spPr>
          <a:xfrm>
            <a:off x="1016000" y="41104"/>
            <a:ext cx="6096000" cy="584775"/>
          </a:xfrm>
          <a:prstGeom prst="rect">
            <a:avLst/>
          </a:prstGeom>
          <a:noFill/>
        </p:spPr>
        <p:txBody>
          <a:bodyPr wrap="square">
            <a:spAutoFit/>
          </a:bodyPr>
          <a:lstStyle/>
          <a:p>
            <a:r>
              <a:rPr lang="en-IN" sz="3200" b="1" dirty="0">
                <a:latin typeface="Tw Cen MT" panose="020B0602020104020603" pitchFamily="34" charset="0"/>
              </a:rPr>
              <a:t>Copyright:</a:t>
            </a:r>
            <a:endParaRPr lang="en-IN" sz="3200" b="1" dirty="0">
              <a:latin typeface="Tw Cen MT Condensed" panose="020B0606020104020203" pitchFamily="34" charset="0"/>
            </a:endParaRPr>
          </a:p>
        </p:txBody>
      </p:sp>
      <p:sp>
        <p:nvSpPr>
          <p:cNvPr id="7" name="TextBox 6">
            <a:extLst>
              <a:ext uri="{FF2B5EF4-FFF2-40B4-BE49-F238E27FC236}">
                <a16:creationId xmlns:a16="http://schemas.microsoft.com/office/drawing/2014/main" id="{67E3E7F9-0658-4E7A-A09C-EFB77DF98C13}"/>
              </a:ext>
            </a:extLst>
          </p:cNvPr>
          <p:cNvSpPr txBox="1"/>
          <p:nvPr/>
        </p:nvSpPr>
        <p:spPr>
          <a:xfrm>
            <a:off x="1209963" y="625879"/>
            <a:ext cx="9772073" cy="954107"/>
          </a:xfrm>
          <a:prstGeom prst="rect">
            <a:avLst/>
          </a:prstGeom>
          <a:noFill/>
        </p:spPr>
        <p:txBody>
          <a:bodyPr wrap="square">
            <a:spAutoFit/>
          </a:bodyPr>
          <a:lstStyle/>
          <a:p>
            <a:r>
              <a:rPr lang="en-US" sz="2800" dirty="0">
                <a:latin typeface="Tw Cen MT Condensed" panose="020B0606020104020203" pitchFamily="34" charset="0"/>
              </a:rPr>
              <a:t>T</a:t>
            </a:r>
            <a:r>
              <a:rPr lang="en-US" sz="2800" b="0" i="0" dirty="0">
                <a:effectLst/>
                <a:latin typeface="Tw Cen MT Condensed" panose="020B0606020104020203" pitchFamily="34" charset="0"/>
              </a:rPr>
              <a:t>he exclusive and assignable legal right, given to the originator for a fixed number of years, to print, publish, perform, film, or record literary, artistic, or musical material.</a:t>
            </a:r>
            <a:endParaRPr lang="en-IN" dirty="0">
              <a:latin typeface="Tw Cen MT Condensed" panose="020B0606020104020203" pitchFamily="34" charset="0"/>
            </a:endParaRPr>
          </a:p>
        </p:txBody>
      </p:sp>
      <p:grpSp>
        <p:nvGrpSpPr>
          <p:cNvPr id="10" name="Group 9">
            <a:extLst>
              <a:ext uri="{FF2B5EF4-FFF2-40B4-BE49-F238E27FC236}">
                <a16:creationId xmlns:a16="http://schemas.microsoft.com/office/drawing/2014/main" id="{A109E058-31A6-4B88-BFD2-3B370C6FE9AA}"/>
              </a:ext>
            </a:extLst>
          </p:cNvPr>
          <p:cNvGrpSpPr/>
          <p:nvPr/>
        </p:nvGrpSpPr>
        <p:grpSpPr>
          <a:xfrm>
            <a:off x="2577481" y="1579986"/>
            <a:ext cx="7037037" cy="3897858"/>
            <a:chOff x="2577481" y="1884341"/>
            <a:chExt cx="7037037" cy="3897858"/>
          </a:xfrm>
        </p:grpSpPr>
        <p:pic>
          <p:nvPicPr>
            <p:cNvPr id="3" name="Picture 2">
              <a:extLst>
                <a:ext uri="{FF2B5EF4-FFF2-40B4-BE49-F238E27FC236}">
                  <a16:creationId xmlns:a16="http://schemas.microsoft.com/office/drawing/2014/main" id="{8371FB56-C963-4969-A230-E6EB3C503740}"/>
                </a:ext>
              </a:extLst>
            </p:cNvPr>
            <p:cNvPicPr>
              <a:picLocks noChangeAspect="1"/>
            </p:cNvPicPr>
            <p:nvPr/>
          </p:nvPicPr>
          <p:blipFill rotWithShape="1">
            <a:blip r:embed="rId2"/>
            <a:srcRect l="9395" t="20606" r="9090" b="9899"/>
            <a:stretch/>
          </p:blipFill>
          <p:spPr>
            <a:xfrm>
              <a:off x="2577481" y="2407561"/>
              <a:ext cx="7037037" cy="3374638"/>
            </a:xfrm>
            <a:prstGeom prst="rect">
              <a:avLst/>
            </a:prstGeom>
          </p:spPr>
        </p:pic>
        <p:sp>
          <p:nvSpPr>
            <p:cNvPr id="9" name="TextBox 8">
              <a:extLst>
                <a:ext uri="{FF2B5EF4-FFF2-40B4-BE49-F238E27FC236}">
                  <a16:creationId xmlns:a16="http://schemas.microsoft.com/office/drawing/2014/main" id="{81196510-750F-4C95-8128-2E2CBF4A9EDF}"/>
                </a:ext>
              </a:extLst>
            </p:cNvPr>
            <p:cNvSpPr txBox="1"/>
            <p:nvPr/>
          </p:nvSpPr>
          <p:spPr>
            <a:xfrm>
              <a:off x="3048000" y="1884341"/>
              <a:ext cx="6096000" cy="523220"/>
            </a:xfrm>
            <a:prstGeom prst="rect">
              <a:avLst/>
            </a:prstGeom>
            <a:noFill/>
          </p:spPr>
          <p:txBody>
            <a:bodyPr wrap="square">
              <a:spAutoFit/>
            </a:bodyPr>
            <a:lstStyle/>
            <a:p>
              <a:pPr algn="ctr"/>
              <a:r>
                <a:rPr lang="en-US" sz="2800" dirty="0">
                  <a:latin typeface="Tw Cen MT Condensed" panose="020B0606020104020203" pitchFamily="34" charset="0"/>
                </a:rPr>
                <a:t>Things Covered By Copyright:</a:t>
              </a:r>
              <a:endParaRPr lang="en-IN" sz="2800" dirty="0"/>
            </a:p>
          </p:txBody>
        </p:sp>
      </p:grpSp>
      <p:sp>
        <p:nvSpPr>
          <p:cNvPr id="12" name="TextBox 11">
            <a:extLst>
              <a:ext uri="{FF2B5EF4-FFF2-40B4-BE49-F238E27FC236}">
                <a16:creationId xmlns:a16="http://schemas.microsoft.com/office/drawing/2014/main" id="{169E71A2-9818-4A3D-B559-FAAE46B13B35}"/>
              </a:ext>
            </a:extLst>
          </p:cNvPr>
          <p:cNvSpPr txBox="1"/>
          <p:nvPr/>
        </p:nvSpPr>
        <p:spPr>
          <a:xfrm>
            <a:off x="1209962" y="5755067"/>
            <a:ext cx="9772073" cy="954107"/>
          </a:xfrm>
          <a:prstGeom prst="rect">
            <a:avLst/>
          </a:prstGeom>
          <a:noFill/>
        </p:spPr>
        <p:txBody>
          <a:bodyPr wrap="square">
            <a:spAutoFit/>
          </a:bodyPr>
          <a:lstStyle/>
          <a:p>
            <a:r>
              <a:rPr lang="en-US" sz="2800" dirty="0">
                <a:latin typeface="Tw Cen MT Condensed" panose="020B0606020104020203" pitchFamily="34" charset="0"/>
              </a:rPr>
              <a:t>Examples:  Games produced by a company such as Epic Games</a:t>
            </a:r>
          </a:p>
          <a:p>
            <a:r>
              <a:rPr lang="en-US" sz="2800" dirty="0">
                <a:latin typeface="Tw Cen MT Condensed" panose="020B0606020104020203" pitchFamily="34" charset="0"/>
              </a:rPr>
              <a:t> 		     Music produced by music labels such as T-Series</a:t>
            </a:r>
          </a:p>
        </p:txBody>
      </p:sp>
    </p:spTree>
    <p:extLst>
      <p:ext uri="{BB962C8B-B14F-4D97-AF65-F5344CB8AC3E}">
        <p14:creationId xmlns:p14="http://schemas.microsoft.com/office/powerpoint/2010/main" val="1833583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6FC48-6FD9-46A2-96B0-B315EE052D87}"/>
              </a:ext>
            </a:extLst>
          </p:cNvPr>
          <p:cNvPicPr>
            <a:picLocks noChangeAspect="1"/>
          </p:cNvPicPr>
          <p:nvPr/>
        </p:nvPicPr>
        <p:blipFill rotWithShape="1">
          <a:blip r:embed="rId2"/>
          <a:srcRect l="10531" t="19394" r="9849" b="8283"/>
          <a:stretch/>
        </p:blipFill>
        <p:spPr>
          <a:xfrm>
            <a:off x="2740065" y="2103206"/>
            <a:ext cx="6711870" cy="3429376"/>
          </a:xfrm>
          <a:prstGeom prst="rect">
            <a:avLst/>
          </a:prstGeom>
        </p:spPr>
      </p:pic>
      <p:sp>
        <p:nvSpPr>
          <p:cNvPr id="4" name="TextBox 3">
            <a:extLst>
              <a:ext uri="{FF2B5EF4-FFF2-40B4-BE49-F238E27FC236}">
                <a16:creationId xmlns:a16="http://schemas.microsoft.com/office/drawing/2014/main" id="{A176330C-F979-4E92-8CDB-15601F7778A7}"/>
              </a:ext>
            </a:extLst>
          </p:cNvPr>
          <p:cNvSpPr txBox="1"/>
          <p:nvPr/>
        </p:nvSpPr>
        <p:spPr>
          <a:xfrm>
            <a:off x="1016000" y="41104"/>
            <a:ext cx="6096000" cy="584775"/>
          </a:xfrm>
          <a:prstGeom prst="rect">
            <a:avLst/>
          </a:prstGeom>
          <a:noFill/>
        </p:spPr>
        <p:txBody>
          <a:bodyPr wrap="square">
            <a:spAutoFit/>
          </a:bodyPr>
          <a:lstStyle/>
          <a:p>
            <a:r>
              <a:rPr lang="en-IN" sz="3200" b="1" dirty="0">
                <a:latin typeface="Tw Cen MT" panose="020B0602020104020603" pitchFamily="34" charset="0"/>
              </a:rPr>
              <a:t>Trademarks:</a:t>
            </a:r>
            <a:endParaRPr lang="en-IN" sz="3200" b="1" dirty="0">
              <a:latin typeface="Tw Cen MT Condensed" panose="020B0606020104020203" pitchFamily="34" charset="0"/>
            </a:endParaRPr>
          </a:p>
        </p:txBody>
      </p:sp>
      <p:sp>
        <p:nvSpPr>
          <p:cNvPr id="5" name="TextBox 4">
            <a:extLst>
              <a:ext uri="{FF2B5EF4-FFF2-40B4-BE49-F238E27FC236}">
                <a16:creationId xmlns:a16="http://schemas.microsoft.com/office/drawing/2014/main" id="{84D26F06-3E59-4332-A477-E5E4CCD6313A}"/>
              </a:ext>
            </a:extLst>
          </p:cNvPr>
          <p:cNvSpPr txBox="1"/>
          <p:nvPr/>
        </p:nvSpPr>
        <p:spPr>
          <a:xfrm>
            <a:off x="1209963" y="625879"/>
            <a:ext cx="9772073" cy="954107"/>
          </a:xfrm>
          <a:prstGeom prst="rect">
            <a:avLst/>
          </a:prstGeom>
          <a:noFill/>
        </p:spPr>
        <p:txBody>
          <a:bodyPr wrap="square">
            <a:spAutoFit/>
          </a:bodyPr>
          <a:lstStyle/>
          <a:p>
            <a:r>
              <a:rPr lang="en-US" sz="2800" dirty="0">
                <a:latin typeface="Tw Cen MT Condensed" panose="020B0606020104020203" pitchFamily="34" charset="0"/>
              </a:rPr>
              <a:t>A symbol, logo, word, sound, color, design, or other device that is used to identify a business or a product in commerce.</a:t>
            </a:r>
            <a:endParaRPr lang="en-IN" dirty="0">
              <a:latin typeface="Tw Cen MT Condensed" panose="020B0606020104020203" pitchFamily="34" charset="0"/>
            </a:endParaRPr>
          </a:p>
        </p:txBody>
      </p:sp>
      <p:sp>
        <p:nvSpPr>
          <p:cNvPr id="8" name="TextBox 7">
            <a:extLst>
              <a:ext uri="{FF2B5EF4-FFF2-40B4-BE49-F238E27FC236}">
                <a16:creationId xmlns:a16="http://schemas.microsoft.com/office/drawing/2014/main" id="{A1A30EA3-EF4B-458D-9419-4AEEF0BA69F4}"/>
              </a:ext>
            </a:extLst>
          </p:cNvPr>
          <p:cNvSpPr txBox="1"/>
          <p:nvPr/>
        </p:nvSpPr>
        <p:spPr>
          <a:xfrm>
            <a:off x="3048000" y="1579986"/>
            <a:ext cx="6096000" cy="523220"/>
          </a:xfrm>
          <a:prstGeom prst="rect">
            <a:avLst/>
          </a:prstGeom>
          <a:noFill/>
        </p:spPr>
        <p:txBody>
          <a:bodyPr wrap="square">
            <a:spAutoFit/>
          </a:bodyPr>
          <a:lstStyle/>
          <a:p>
            <a:pPr algn="ctr"/>
            <a:r>
              <a:rPr lang="en-US" sz="2800" dirty="0">
                <a:latin typeface="Tw Cen MT Condensed" panose="020B0606020104020203" pitchFamily="34" charset="0"/>
              </a:rPr>
              <a:t>Things Covered By Trademark:</a:t>
            </a:r>
            <a:endParaRPr lang="en-IN" sz="2800" dirty="0"/>
          </a:p>
        </p:txBody>
      </p:sp>
      <p:sp>
        <p:nvSpPr>
          <p:cNvPr id="9" name="TextBox 8">
            <a:extLst>
              <a:ext uri="{FF2B5EF4-FFF2-40B4-BE49-F238E27FC236}">
                <a16:creationId xmlns:a16="http://schemas.microsoft.com/office/drawing/2014/main" id="{6057FA51-CF45-4EA6-8966-4296452DF469}"/>
              </a:ext>
            </a:extLst>
          </p:cNvPr>
          <p:cNvSpPr txBox="1"/>
          <p:nvPr/>
        </p:nvSpPr>
        <p:spPr>
          <a:xfrm>
            <a:off x="1209962" y="5755067"/>
            <a:ext cx="9772073" cy="954107"/>
          </a:xfrm>
          <a:prstGeom prst="rect">
            <a:avLst/>
          </a:prstGeom>
          <a:noFill/>
        </p:spPr>
        <p:txBody>
          <a:bodyPr wrap="square">
            <a:spAutoFit/>
          </a:bodyPr>
          <a:lstStyle/>
          <a:p>
            <a:r>
              <a:rPr lang="en-US" sz="2800" dirty="0">
                <a:latin typeface="Tw Cen MT Condensed" panose="020B0606020104020203" pitchFamily="34" charset="0"/>
              </a:rPr>
              <a:t>Examples:   Microsoft </a:t>
            </a:r>
          </a:p>
          <a:p>
            <a:r>
              <a:rPr lang="en-US" sz="2800" dirty="0">
                <a:latin typeface="Tw Cen MT Condensed" panose="020B0606020104020203" pitchFamily="34" charset="0"/>
              </a:rPr>
              <a:t>		      Nike</a:t>
            </a:r>
          </a:p>
        </p:txBody>
      </p:sp>
    </p:spTree>
    <p:extLst>
      <p:ext uri="{BB962C8B-B14F-4D97-AF65-F5344CB8AC3E}">
        <p14:creationId xmlns:p14="http://schemas.microsoft.com/office/powerpoint/2010/main" val="13727915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Madison</Template>
  <TotalTime>314</TotalTime>
  <Words>694</Words>
  <Application>Microsoft Office PowerPoint</Application>
  <PresentationFormat>Widescreen</PresentationFormat>
  <Paragraphs>69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MS Shell Dlg 2</vt:lpstr>
      <vt:lpstr>Tw Cen MT</vt:lpstr>
      <vt:lpstr>Tw Cen MT Condensed</vt:lpstr>
      <vt:lpstr>Wingdings</vt:lpstr>
      <vt:lpstr>Wingdings 3</vt:lpstr>
      <vt:lpstr>Madison</vt:lpstr>
      <vt:lpstr>Research On Intellectual Property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On Intellectual Property</dc:title>
  <dc:creator>Aspire 5</dc:creator>
  <cp:lastModifiedBy>Aspire 5</cp:lastModifiedBy>
  <cp:revision>10</cp:revision>
  <dcterms:created xsi:type="dcterms:W3CDTF">2020-11-03T08:45:21Z</dcterms:created>
  <dcterms:modified xsi:type="dcterms:W3CDTF">2020-11-04T06:02:02Z</dcterms:modified>
</cp:coreProperties>
</file>